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8"/>
  </p:notesMasterIdLst>
  <p:sldIdLst>
    <p:sldId id="8836" r:id="rId3"/>
    <p:sldId id="8858" r:id="rId4"/>
    <p:sldId id="8859" r:id="rId5"/>
    <p:sldId id="8860" r:id="rId6"/>
    <p:sldId id="88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E6"/>
    <a:srgbClr val="7392DF"/>
    <a:srgbClr val="327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2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commentAuthors" Target="commentAuthor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913D7-CF63-4810-8352-447F123899E0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CE88C-66A9-4382-815F-CFAA6CF774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24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1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123306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2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6471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3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55365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4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05449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5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157748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96E1E77-E323-C2E3-0C1A-E268FED1A6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511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07501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2367CB-9E9C-2E06-3B7A-78F74AD379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302060"/>
            <a:ext cx="4257523" cy="48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50473"/>
      </p:ext>
    </p:extLst>
  </p:cSld>
  <p:clrMapOvr>
    <a:masterClrMapping/>
  </p:clrMapOvr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表格占位符 8"/>
          <p:cNvSpPr>
            <a:spLocks noGrp="1"/>
          </p:cNvSpPr>
          <p:nvPr>
            <p:ph type="tbl" sz="quarter" idx="13"/>
          </p:nvPr>
        </p:nvSpPr>
        <p:spPr>
          <a:xfrm>
            <a:off x="838200" y="1072568"/>
            <a:ext cx="10515600" cy="493349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69364" y="774153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EB6A9-FF32-2B96-2A3E-8DDBAF484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94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7489906" y="0"/>
            <a:ext cx="4702095" cy="6858000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8200" y="1072568"/>
            <a:ext cx="6520541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2" y="0"/>
            <a:ext cx="6520541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5" name="矩形 14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506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9" y="1072568"/>
            <a:ext cx="4908031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2230657" y="5741275"/>
            <a:ext cx="1450521" cy="3347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16" name="内容占位符 14"/>
          <p:cNvSpPr>
            <a:spLocks noGrp="1"/>
          </p:cNvSpPr>
          <p:nvPr>
            <p:ph sz="quarter" idx="16" hasCustomPrompt="1"/>
          </p:nvPr>
        </p:nvSpPr>
        <p:spPr>
          <a:xfrm>
            <a:off x="8207518" y="5741276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图片占位符 9"/>
          <p:cNvSpPr>
            <a:spLocks noGrp="1"/>
          </p:cNvSpPr>
          <p:nvPr>
            <p:ph type="pic" sz="quarter" idx="17"/>
          </p:nvPr>
        </p:nvSpPr>
        <p:spPr>
          <a:xfrm>
            <a:off x="6311643" y="1072568"/>
            <a:ext cx="5048205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6960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73512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灯片编号占位符 2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10A2925B-92A5-3E4C-4066-991D430129A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8200" y="1078760"/>
            <a:ext cx="5006245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14">
            <a:extLst>
              <a:ext uri="{FF2B5EF4-FFF2-40B4-BE49-F238E27FC236}">
                <a16:creationId xmlns:a16="http://schemas.microsoft.com/office/drawing/2014/main" id="{F183C72F-C6F0-2116-F2DE-98E491D4319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2331346" y="3193868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189C8A7E-FA8D-7231-11E0-620BB5383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01979" y="1088440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内容占位符 14">
            <a:extLst>
              <a:ext uri="{FF2B5EF4-FFF2-40B4-BE49-F238E27FC236}">
                <a16:creationId xmlns:a16="http://schemas.microsoft.com/office/drawing/2014/main" id="{36961661-ABC5-7494-0FD3-840AB2AF8D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895126" y="3213224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7" name="图片占位符 9">
            <a:extLst>
              <a:ext uri="{FF2B5EF4-FFF2-40B4-BE49-F238E27FC236}">
                <a16:creationId xmlns:a16="http://schemas.microsoft.com/office/drawing/2014/main" id="{C47D2ECC-9071-4AA1-2B13-1AABA3B803F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28528" y="3575212"/>
            <a:ext cx="5006245" cy="2071560"/>
          </a:xfrm>
        </p:spPr>
        <p:txBody>
          <a:bodyPr anchor="ctr"/>
          <a:lstStyle>
            <a:lvl1pPr>
              <a:defRPr sz="1600"/>
            </a:lvl1pPr>
          </a:lstStyle>
          <a:p>
            <a:endParaRPr kumimoji="1" lang="zh-CN" altLang="en-US"/>
          </a:p>
        </p:txBody>
      </p:sp>
      <p:sp>
        <p:nvSpPr>
          <p:cNvPr id="8" name="内容占位符 14">
            <a:extLst>
              <a:ext uri="{FF2B5EF4-FFF2-40B4-BE49-F238E27FC236}">
                <a16:creationId xmlns:a16="http://schemas.microsoft.com/office/drawing/2014/main" id="{6ED9BBA6-D6D7-E2A9-5B23-FDABAF8D54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2331345" y="571322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9" name="图片占位符 9">
            <a:extLst>
              <a:ext uri="{FF2B5EF4-FFF2-40B4-BE49-F238E27FC236}">
                <a16:creationId xmlns:a16="http://schemas.microsoft.com/office/drawing/2014/main" id="{FC90C81C-40CD-95A2-C178-1D43F3D68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92307" y="3584892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2" name="内容占位符 14">
            <a:extLst>
              <a:ext uri="{FF2B5EF4-FFF2-40B4-BE49-F238E27FC236}">
                <a16:creationId xmlns:a16="http://schemas.microsoft.com/office/drawing/2014/main" id="{C02AEEAA-C77D-72DC-3232-455BD73941C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7895126" y="573384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4005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6" y="1072569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9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1553937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3" name="内容占位符 14"/>
          <p:cNvSpPr>
            <a:spLocks noGrp="1"/>
          </p:cNvSpPr>
          <p:nvPr>
            <p:ph sz="quarter" idx="19" hasCustomPrompt="1"/>
          </p:nvPr>
        </p:nvSpPr>
        <p:spPr>
          <a:xfrm>
            <a:off x="1524909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5" name="图片占位符 9"/>
          <p:cNvSpPr>
            <a:spLocks noGrp="1"/>
          </p:cNvSpPr>
          <p:nvPr>
            <p:ph type="pic" sz="quarter" idx="20"/>
          </p:nvPr>
        </p:nvSpPr>
        <p:spPr>
          <a:xfrm>
            <a:off x="4297686" y="1072569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6" name="内容占位符 14"/>
          <p:cNvSpPr>
            <a:spLocks noGrp="1"/>
          </p:cNvSpPr>
          <p:nvPr>
            <p:ph sz="quarter" idx="21" hasCustomPrompt="1"/>
          </p:nvPr>
        </p:nvSpPr>
        <p:spPr>
          <a:xfrm>
            <a:off x="5385709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8" name="内容占位符 14"/>
          <p:cNvSpPr>
            <a:spLocks noGrp="1"/>
          </p:cNvSpPr>
          <p:nvPr>
            <p:ph sz="quarter" idx="23" hasCustomPrompt="1"/>
          </p:nvPr>
        </p:nvSpPr>
        <p:spPr>
          <a:xfrm>
            <a:off x="5356681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9" name="图片占位符 9"/>
          <p:cNvSpPr>
            <a:spLocks noGrp="1"/>
          </p:cNvSpPr>
          <p:nvPr>
            <p:ph type="pic" sz="quarter" idx="24"/>
          </p:nvPr>
        </p:nvSpPr>
        <p:spPr>
          <a:xfrm>
            <a:off x="8129457" y="1072569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0" name="内容占位符 14"/>
          <p:cNvSpPr>
            <a:spLocks noGrp="1"/>
          </p:cNvSpPr>
          <p:nvPr>
            <p:ph sz="quarter" idx="25" hasCustomPrompt="1"/>
          </p:nvPr>
        </p:nvSpPr>
        <p:spPr>
          <a:xfrm>
            <a:off x="9217481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32" name="内容占位符 14"/>
          <p:cNvSpPr>
            <a:spLocks noGrp="1"/>
          </p:cNvSpPr>
          <p:nvPr>
            <p:ph sz="quarter" idx="27" hasCustomPrompt="1"/>
          </p:nvPr>
        </p:nvSpPr>
        <p:spPr>
          <a:xfrm>
            <a:off x="9188453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E053D34A-F736-D2CD-CEE7-19A441BE6CD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8200" y="3675455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图片占位符 9">
            <a:extLst>
              <a:ext uri="{FF2B5EF4-FFF2-40B4-BE49-F238E27FC236}">
                <a16:creationId xmlns:a16="http://schemas.microsoft.com/office/drawing/2014/main" id="{F2D74E34-1BC8-4D6F-15FA-6D1A9CBF436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97690" y="3675455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6B08C472-7D59-1EC4-36D7-0CC9D04122F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29461" y="3675455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3997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语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3" hasCustomPrompt="1"/>
          </p:nvPr>
        </p:nvSpPr>
        <p:spPr>
          <a:xfrm>
            <a:off x="838201" y="1072568"/>
            <a:ext cx="10515600" cy="4839584"/>
          </a:xfrm>
        </p:spPr>
        <p:txBody>
          <a:bodyPr>
            <a:normAutofit/>
          </a:bodyPr>
          <a:lstStyle>
            <a:lvl1pPr marL="457189" indent="-457189" algn="l">
              <a:lnSpc>
                <a:spcPct val="200000"/>
              </a:lnSpc>
              <a:buFont typeface="Arial" panose="020B0604020202020204" pitchFamily="34" charset="0"/>
              <a:buChar char="•"/>
              <a:defRPr sz="2667" b="0">
                <a:solidFill>
                  <a:srgbClr val="2473BD"/>
                </a:solidFill>
              </a:defRPr>
            </a:lvl1pPr>
            <a:lvl2pPr algn="ctr">
              <a:lnSpc>
                <a:spcPct val="150000"/>
              </a:lnSpc>
              <a:defRPr sz="2667"/>
            </a:lvl2pPr>
            <a:lvl3pPr marL="914377" indent="0" algn="l">
              <a:buNone/>
              <a:defRPr/>
            </a:lvl3pPr>
          </a:lstStyle>
          <a:p>
            <a:pPr lvl="0"/>
            <a:r>
              <a:rPr kumimoji="1" lang="zh-CN" altLang="en-US" dirty="0"/>
              <a:t>要点一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marL="457189" marR="0" lvl="0" indent="-457189" algn="l" defTabSz="914377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/>
              <a:t>要点二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lvl="0"/>
            <a:endParaRPr kumimoji="1" lang="zh-CN" alt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A1A86D-5F81-110E-8749-3AEE7409EF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总结 </a:t>
            </a:r>
            <a:r>
              <a:rPr lang="en-US" altLang="zh-CN" dirty="0"/>
              <a:t>24pt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36E43A8-455C-6392-05E0-6E9ACD341EE5}"/>
              </a:ext>
            </a:extLst>
          </p:cNvPr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886726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1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5487-6FAC-A949-B4E1-6055E34AFC3F}" type="datetime6">
              <a:rPr lang="zh-CN" altLang="en-US" smtClean="0"/>
              <a:t>2023年4月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F94A-F20B-4294-BE7A-65FC3A01A9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圆角矩形 9"/>
          <p:cNvSpPr/>
          <p:nvPr userDrawn="1"/>
        </p:nvSpPr>
        <p:spPr>
          <a:xfrm>
            <a:off x="0" y="142504"/>
            <a:ext cx="249382" cy="454232"/>
          </a:xfrm>
          <a:prstGeom prst="roundRect">
            <a:avLst>
              <a:gd name="adj" fmla="val 0"/>
            </a:avLst>
          </a:prstGeom>
          <a:solidFill>
            <a:srgbClr val="0078E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600" dirty="0">
              <a:latin typeface="Ebrima" panose="02000000000000000000" pitchFamily="2" charset="0"/>
              <a:ea typeface="微软雅黑" panose="020B0503020204020204" pitchFamily="34" charset="-122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69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C3E00E6-8211-7782-62A4-1D9114D328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27488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80AA4DE-BC58-B343-2453-DAA8C609DF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218959"/>
            <a:ext cx="4671259" cy="54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6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E7F6B1E-6ED5-93F9-55B0-F5CCD823CA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010" y="2975622"/>
            <a:ext cx="6880247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3009" y="4507701"/>
            <a:ext cx="6880248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739D89-D59D-D2DF-74AB-46B76282E2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3009" y="705262"/>
            <a:ext cx="3899504" cy="4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5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B01B96B-E550-7C65-65FD-DB4F5CBF4E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586" y="2975622"/>
            <a:ext cx="6605665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586" y="4507701"/>
            <a:ext cx="6605665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805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84716" y="181897"/>
            <a:ext cx="7195135" cy="884900"/>
          </a:xfrm>
        </p:spPr>
        <p:txBody>
          <a:bodyPr>
            <a:normAutofit/>
          </a:bodyPr>
          <a:lstStyle>
            <a:lvl1pPr>
              <a:defRPr sz="3733" b="1" spc="40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  内容概览 </a:t>
            </a:r>
            <a:r>
              <a:rPr lang="en-US" altLang="zh-CN" dirty="0"/>
              <a:t>28pt</a:t>
            </a:r>
            <a:endParaRPr lang="en-US" dirty="0"/>
          </a:p>
        </p:txBody>
      </p:sp>
      <p:sp>
        <p:nvSpPr>
          <p:cNvPr id="2" name="Footer Placeholder 4"/>
          <p:cNvSpPr txBox="1"/>
          <p:nvPr userDrawn="1"/>
        </p:nvSpPr>
        <p:spPr>
          <a:xfrm>
            <a:off x="2462431" y="5681614"/>
            <a:ext cx="411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zh-CN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sz="1200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4208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1D3A91-AA91-E870-FC18-F4DABF2A47A8}"/>
              </a:ext>
            </a:extLst>
          </p:cNvPr>
          <p:cNvSpPr/>
          <p:nvPr userDrawn="1"/>
        </p:nvSpPr>
        <p:spPr>
          <a:xfrm flipV="1">
            <a:off x="357754" y="1038297"/>
            <a:ext cx="8324153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4C68B5-661A-03CA-24BE-DCB75DC839E6}"/>
              </a:ext>
            </a:extLst>
          </p:cNvPr>
          <p:cNvSpPr/>
          <p:nvPr userDrawn="1"/>
        </p:nvSpPr>
        <p:spPr>
          <a:xfrm>
            <a:off x="0" y="286327"/>
            <a:ext cx="315707" cy="729280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64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31" y="0"/>
            <a:ext cx="12192000" cy="6858000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0467" y="2508355"/>
            <a:ext cx="10583333" cy="257830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3200" b="1">
                <a:solidFill>
                  <a:srgbClr val="2473BD"/>
                </a:solidFill>
              </a:defRPr>
            </a:lvl1pPr>
            <a:lvl2pPr>
              <a:lnSpc>
                <a:spcPct val="150000"/>
              </a:lnSpc>
              <a:defRPr sz="2667">
                <a:solidFill>
                  <a:schemeClr val="accent1"/>
                </a:solidFill>
              </a:defRPr>
            </a:lvl2pPr>
            <a:lvl3pPr>
              <a:defRPr sz="2800"/>
            </a:lvl3pPr>
            <a:lvl4pPr>
              <a:defRPr sz="1667"/>
            </a:lvl4pPr>
            <a:lvl5pPr>
              <a:defRPr sz="2800"/>
            </a:lvl5pPr>
          </a:lstStyle>
          <a:p>
            <a:pPr lvl="0"/>
            <a:r>
              <a:rPr kumimoji="1" lang="zh-CN" altLang="en-US" dirty="0"/>
              <a:t>章节标题 </a:t>
            </a:r>
            <a:r>
              <a:rPr lang="en-US" altLang="zh-CN" dirty="0"/>
              <a:t>24pt</a:t>
            </a:r>
            <a:endParaRPr lang="zh-CN" altLang="en-US" dirty="0"/>
          </a:p>
          <a:p>
            <a:pPr lvl="1"/>
            <a:r>
              <a:rPr lang="zh-CN" altLang="en-US" dirty="0"/>
              <a:t>次级内容 </a:t>
            </a:r>
            <a:r>
              <a:rPr lang="en-US" altLang="zh-CN" dirty="0"/>
              <a:t>20pt</a:t>
            </a:r>
            <a:endParaRPr lang="zh-CN" alt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01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 flip="none" rotWithShape="1">
          <a:gsLst>
            <a:gs pos="0">
              <a:srgbClr val="080CB8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 userDrawn="1"/>
        </p:nvSpPr>
        <p:spPr>
          <a:xfrm>
            <a:off x="685656" y="1659661"/>
            <a:ext cx="10299705" cy="487735"/>
          </a:xfrm>
          <a:prstGeom prst="rect">
            <a:avLst/>
          </a:prstGeom>
          <a:ln w="12700">
            <a:miter lim="400000"/>
          </a:ln>
        </p:spPr>
        <p:txBody>
          <a:bodyPr lIns="38277" tIns="38277" rIns="38277" bIns="38277">
            <a:spAutoFit/>
          </a:bodyPr>
          <a:lstStyle>
            <a:lvl1pPr defTabSz="1219200"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072568"/>
            <a:ext cx="10515600" cy="4932032"/>
          </a:xfrm>
        </p:spPr>
        <p:txBody>
          <a:bodyPr/>
          <a:lstStyle>
            <a:lvl1pPr>
              <a:lnSpc>
                <a:spcPct val="150000"/>
              </a:lnSpc>
              <a:defRPr sz="2667" b="0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8413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8" name="图表占位符 7"/>
          <p:cNvSpPr>
            <a:spLocks noGrp="1"/>
          </p:cNvSpPr>
          <p:nvPr>
            <p:ph type="chart" sz="quarter" idx="13"/>
          </p:nvPr>
        </p:nvSpPr>
        <p:spPr>
          <a:xfrm>
            <a:off x="838200" y="1072569"/>
            <a:ext cx="10515600" cy="4936681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5828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表占位符 6"/>
          <p:cNvSpPr>
            <a:spLocks noGrp="1"/>
          </p:cNvSpPr>
          <p:nvPr>
            <p:ph type="chart" sz="quarter" idx="13"/>
          </p:nvPr>
        </p:nvSpPr>
        <p:spPr>
          <a:xfrm>
            <a:off x="6231466" y="1072570"/>
            <a:ext cx="5120745" cy="496251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9" y="1072569"/>
            <a:ext cx="5120745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6179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image" Target="../media/image7.jpeg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C93628-FEB5-2060-0A99-221AE77B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5270"/>
            <a:ext cx="5848048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标题幻灯片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44DDA3-3B56-6343-46FC-ED088B20F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4741333"/>
            <a:ext cx="3603172" cy="1461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姓名</a:t>
            </a:r>
          </a:p>
        </p:txBody>
      </p:sp>
    </p:spTree>
    <p:extLst>
      <p:ext uri="{BB962C8B-B14F-4D97-AF65-F5344CB8AC3E}">
        <p14:creationId xmlns:p14="http://schemas.microsoft.com/office/powerpoint/2010/main" val="332245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473BD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739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云道智造模版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3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783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2971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160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实验八：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 </a:t>
            </a:r>
            <a:r>
              <a:rPr lang="en-US" altLang="zh-CN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实操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3A5881-B7FE-4D41-ACE4-25E4E5E47414}"/>
              </a:ext>
            </a:extLst>
          </p:cNvPr>
          <p:cNvSpPr txBox="1"/>
          <p:nvPr/>
        </p:nvSpPr>
        <p:spPr>
          <a:xfrm>
            <a:off x="3099394" y="1139981"/>
            <a:ext cx="4895094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使用仿真</a:t>
            </a:r>
            <a:r>
              <a:rPr lang="en-US" altLang="zh-CN" sz="1800" kern="100" dirty="0">
                <a:effectLst/>
              </a:rPr>
              <a:t>APP</a:t>
            </a:r>
            <a:r>
              <a:rPr lang="zh-CN" altLang="zh-CN" sz="1800" kern="100" dirty="0">
                <a:effectLst/>
              </a:rPr>
              <a:t>解决工程实际问题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FFB49479-4720-7901-33F8-E505A2F70FDC}"/>
              </a:ext>
            </a:extLst>
          </p:cNvPr>
          <p:cNvSpPr/>
          <p:nvPr/>
        </p:nvSpPr>
        <p:spPr>
          <a:xfrm>
            <a:off x="174492" y="1623716"/>
            <a:ext cx="4795441" cy="884901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/>
              <a:t>塔身吊装</a:t>
            </a:r>
            <a:r>
              <a:rPr lang="en-US" altLang="zh-CN" dirty="0"/>
              <a:t>APP</a:t>
            </a:r>
            <a:r>
              <a:rPr lang="zh-CN" altLang="en-US" dirty="0"/>
              <a:t>已知参数：抱杆材料为</a:t>
            </a:r>
            <a:r>
              <a:rPr lang="en-US" altLang="zh-CN" dirty="0"/>
              <a:t>Q235</a:t>
            </a:r>
            <a:r>
              <a:rPr lang="zh-CN" altLang="en-US" dirty="0"/>
              <a:t>，材料的屈服强度为</a:t>
            </a:r>
            <a:r>
              <a:rPr lang="en-US" altLang="zh-CN" dirty="0"/>
              <a:t>235MPa</a:t>
            </a:r>
            <a:r>
              <a:rPr lang="zh-CN" altLang="en-US" dirty="0"/>
              <a:t>，抗拉强度为</a:t>
            </a:r>
            <a:r>
              <a:rPr lang="en-US" altLang="zh-CN" dirty="0"/>
              <a:t>390MPa</a:t>
            </a:r>
            <a:r>
              <a:rPr lang="zh-CN" altLang="en-US" dirty="0"/>
              <a:t>，钢丝绳的允许拉力的安全载荷见下表。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6FD08D7-434E-FB7E-C081-C339B3DCF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743" y="2617056"/>
            <a:ext cx="3488518" cy="4240944"/>
          </a:xfrm>
          <a:prstGeom prst="rect">
            <a:avLst/>
          </a:prstGeom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13A37B-E71C-553C-9231-143B3AA3EC4F}"/>
              </a:ext>
            </a:extLst>
          </p:cNvPr>
          <p:cNvSpPr/>
          <p:nvPr/>
        </p:nvSpPr>
        <p:spPr>
          <a:xfrm>
            <a:off x="5128779" y="1901060"/>
            <a:ext cx="6968517" cy="142222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工程问题</a:t>
            </a:r>
            <a:r>
              <a:rPr lang="en-US" altLang="zh-CN" dirty="0"/>
              <a:t>1</a:t>
            </a:r>
            <a:r>
              <a:rPr lang="zh-CN" altLang="en-US" dirty="0"/>
              <a:t>：应用该塔身吊装结构，吊装</a:t>
            </a:r>
            <a:r>
              <a:rPr lang="en-US" altLang="zh-CN" dirty="0"/>
              <a:t>1000kg</a:t>
            </a:r>
            <a:r>
              <a:rPr lang="zh-CN" altLang="en-US" dirty="0"/>
              <a:t>的被吊件，由于起吊瞬间的超重原因，考虑</a:t>
            </a:r>
            <a:r>
              <a:rPr lang="en-US" altLang="zh-CN" dirty="0"/>
              <a:t>1.3</a:t>
            </a:r>
            <a:r>
              <a:rPr lang="zh-CN" altLang="en-US" dirty="0"/>
              <a:t>倍的超重系数。工程要求，保证抱杆材料具有</a:t>
            </a:r>
            <a:r>
              <a:rPr lang="en-US" altLang="zh-CN" dirty="0"/>
              <a:t>2</a:t>
            </a:r>
            <a:r>
              <a:rPr lang="zh-CN" altLang="en-US" dirty="0"/>
              <a:t>倍安全系数，承载绳和外拉绳具有</a:t>
            </a:r>
            <a:r>
              <a:rPr lang="en-US" altLang="zh-CN" dirty="0"/>
              <a:t>1.5</a:t>
            </a:r>
            <a:r>
              <a:rPr lang="zh-CN" altLang="en-US" dirty="0"/>
              <a:t>倍安全系数，整体结构的最大位移不超过</a:t>
            </a:r>
            <a:r>
              <a:rPr lang="en-US" altLang="zh-CN" dirty="0"/>
              <a:t>20mm</a:t>
            </a:r>
            <a:r>
              <a:rPr lang="zh-CN" altLang="en-US" dirty="0"/>
              <a:t>。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80F7F710-10A6-52F3-9A62-1DBD74839761}"/>
              </a:ext>
            </a:extLst>
          </p:cNvPr>
          <p:cNvSpPr/>
          <p:nvPr/>
        </p:nvSpPr>
        <p:spPr>
          <a:xfrm>
            <a:off x="5128779" y="3532496"/>
            <a:ext cx="6968517" cy="142222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工程问题</a:t>
            </a:r>
            <a:r>
              <a:rPr lang="en-US" altLang="zh-CN" dirty="0"/>
              <a:t>2</a:t>
            </a:r>
            <a:r>
              <a:rPr lang="zh-CN" altLang="en-US" dirty="0"/>
              <a:t>：应用该塔身吊装结构，吊装</a:t>
            </a:r>
            <a:r>
              <a:rPr lang="en-US" altLang="zh-CN" dirty="0"/>
              <a:t>2000kg</a:t>
            </a:r>
            <a:r>
              <a:rPr lang="zh-CN" altLang="en-US" dirty="0"/>
              <a:t>的被吊件，由于起吊瞬间的超重原因，考虑</a:t>
            </a:r>
            <a:r>
              <a:rPr lang="en-US" altLang="zh-CN" dirty="0"/>
              <a:t>1.3</a:t>
            </a:r>
            <a:r>
              <a:rPr lang="zh-CN" altLang="en-US" dirty="0"/>
              <a:t>倍的超重系数。工程要求，保证抱杆材料具有</a:t>
            </a:r>
            <a:r>
              <a:rPr lang="en-US" altLang="zh-CN" dirty="0"/>
              <a:t>2</a:t>
            </a:r>
            <a:r>
              <a:rPr lang="zh-CN" altLang="en-US" dirty="0"/>
              <a:t>倍安全系数，承载绳和外拉绳具有</a:t>
            </a:r>
            <a:r>
              <a:rPr lang="en-US" altLang="zh-CN" dirty="0"/>
              <a:t>1.5</a:t>
            </a:r>
            <a:r>
              <a:rPr lang="zh-CN" altLang="en-US" dirty="0"/>
              <a:t>倍安全系数，整体结构的最大位移不超过</a:t>
            </a:r>
            <a:r>
              <a:rPr lang="en-US" altLang="zh-CN" dirty="0"/>
              <a:t>20mm</a:t>
            </a:r>
            <a:r>
              <a:rPr lang="zh-CN" altLang="en-US" dirty="0"/>
              <a:t>。</a:t>
            </a: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F85B09DA-29DB-B0B1-5185-3564275572FB}"/>
              </a:ext>
            </a:extLst>
          </p:cNvPr>
          <p:cNvSpPr/>
          <p:nvPr/>
        </p:nvSpPr>
        <p:spPr>
          <a:xfrm>
            <a:off x="6017781" y="5680176"/>
            <a:ext cx="4234505" cy="51816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/>
              <a:t>抱杆安全系数</a:t>
            </a:r>
            <a:r>
              <a:rPr lang="en-US" altLang="zh-CN" dirty="0"/>
              <a:t>=</a:t>
            </a:r>
            <a:r>
              <a:rPr lang="zh-CN" altLang="en-US" dirty="0"/>
              <a:t>屈服强度</a:t>
            </a:r>
            <a:r>
              <a:rPr lang="en-US" altLang="zh-CN" dirty="0"/>
              <a:t>/</a:t>
            </a:r>
            <a:r>
              <a:rPr lang="zh-CN" altLang="en-US" dirty="0"/>
              <a:t>最大等效应力</a:t>
            </a:r>
          </a:p>
        </p:txBody>
      </p: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9F232FB-14EB-E633-77F9-F381438F2CCC}"/>
              </a:ext>
            </a:extLst>
          </p:cNvPr>
          <p:cNvSpPr/>
          <p:nvPr/>
        </p:nvSpPr>
        <p:spPr>
          <a:xfrm>
            <a:off x="6017783" y="6272106"/>
            <a:ext cx="4234505" cy="51816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/>
              <a:t>钢丝绳安全系数</a:t>
            </a:r>
            <a:r>
              <a:rPr lang="en-US" altLang="zh-CN" dirty="0"/>
              <a:t>=</a:t>
            </a:r>
            <a:r>
              <a:rPr lang="zh-CN" altLang="en-US" dirty="0"/>
              <a:t>允许拉力</a:t>
            </a:r>
            <a:r>
              <a:rPr lang="en-US" altLang="zh-CN" dirty="0"/>
              <a:t>/</a:t>
            </a:r>
            <a:r>
              <a:rPr lang="zh-CN" altLang="en-US" dirty="0"/>
              <a:t>最大拉力</a:t>
            </a:r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2B310123-F565-3465-DED6-43B884E3C03C}"/>
              </a:ext>
            </a:extLst>
          </p:cNvPr>
          <p:cNvSpPr/>
          <p:nvPr/>
        </p:nvSpPr>
        <p:spPr>
          <a:xfrm>
            <a:off x="6017781" y="5077292"/>
            <a:ext cx="4234505" cy="51816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zh-CN" altLang="en-US" dirty="0"/>
              <a:t>吊物加载重量</a:t>
            </a:r>
            <a:r>
              <a:rPr lang="en-US" altLang="zh-CN" dirty="0"/>
              <a:t>=</a:t>
            </a:r>
            <a:r>
              <a:rPr lang="zh-CN" altLang="en-US" dirty="0"/>
              <a:t>吊装实际重量*超重系数</a:t>
            </a:r>
          </a:p>
        </p:txBody>
      </p:sp>
    </p:spTree>
    <p:extLst>
      <p:ext uri="{BB962C8B-B14F-4D97-AF65-F5344CB8AC3E}">
        <p14:creationId xmlns:p14="http://schemas.microsoft.com/office/powerpoint/2010/main" val="1773104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实验八：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 </a:t>
            </a:r>
            <a:r>
              <a:rPr lang="en-US" altLang="zh-CN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实操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3A5881-B7FE-4D41-ACE4-25E4E5E47414}"/>
              </a:ext>
            </a:extLst>
          </p:cNvPr>
          <p:cNvSpPr txBox="1"/>
          <p:nvPr/>
        </p:nvSpPr>
        <p:spPr>
          <a:xfrm>
            <a:off x="3099394" y="1139981"/>
            <a:ext cx="4895094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使用仿真</a:t>
            </a:r>
            <a:r>
              <a:rPr lang="en-US" altLang="zh-CN" sz="1800" kern="100" dirty="0">
                <a:effectLst/>
              </a:rPr>
              <a:t>APP</a:t>
            </a:r>
            <a:r>
              <a:rPr lang="zh-CN" altLang="zh-CN" sz="1800" kern="100" dirty="0">
                <a:effectLst/>
              </a:rPr>
              <a:t>解决工程实际问题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13A37B-E71C-553C-9231-143B3AA3EC4F}"/>
              </a:ext>
            </a:extLst>
          </p:cNvPr>
          <p:cNvSpPr/>
          <p:nvPr/>
        </p:nvSpPr>
        <p:spPr>
          <a:xfrm>
            <a:off x="70792" y="1374221"/>
            <a:ext cx="1422728" cy="5060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工程问题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CFF0AA-2D64-0A0A-F8DC-7DB4230F6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2" y="2723529"/>
            <a:ext cx="2194010" cy="343120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F221FE55-B712-918B-5545-E20564DA65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802" y="2723529"/>
            <a:ext cx="3180634" cy="3386910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CA0F3F8-1F65-62BC-E62C-E96E378A30DD}"/>
              </a:ext>
            </a:extLst>
          </p:cNvPr>
          <p:cNvSpPr txBox="1"/>
          <p:nvPr/>
        </p:nvSpPr>
        <p:spPr>
          <a:xfrm>
            <a:off x="70792" y="2071685"/>
            <a:ext cx="2487014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1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：参数表单设置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18D58A8-1A73-77E8-B6B9-A39696E2D0AB}"/>
              </a:ext>
            </a:extLst>
          </p:cNvPr>
          <p:cNvSpPr txBox="1"/>
          <p:nvPr/>
        </p:nvSpPr>
        <p:spPr>
          <a:xfrm>
            <a:off x="5445436" y="2022111"/>
            <a:ext cx="393039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2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APP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计算、结果提取及评估</a:t>
            </a:r>
            <a:endParaRPr lang="en-US" altLang="zh-CN" sz="1800" dirty="0">
              <a:solidFill>
                <a:schemeClr val="tx1"/>
              </a:solidFill>
              <a:sym typeface="Helvetica Light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AF1E2AC0-0BEF-98A8-74E4-729DB3D3EDF0}"/>
              </a:ext>
            </a:extLst>
          </p:cNvPr>
          <p:cNvSpPr/>
          <p:nvPr/>
        </p:nvSpPr>
        <p:spPr>
          <a:xfrm>
            <a:off x="6497258" y="2507095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生成几何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AB590AA4-C665-5B03-B5CB-95F9CE91DF52}"/>
              </a:ext>
            </a:extLst>
          </p:cNvPr>
          <p:cNvSpPr/>
          <p:nvPr/>
        </p:nvSpPr>
        <p:spPr>
          <a:xfrm>
            <a:off x="8335485" y="2507094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生成网格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70752CF1-33F9-02FF-62EB-DD58BDBB223B}"/>
              </a:ext>
            </a:extLst>
          </p:cNvPr>
          <p:cNvSpPr/>
          <p:nvPr/>
        </p:nvSpPr>
        <p:spPr>
          <a:xfrm>
            <a:off x="10173713" y="2507094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计算</a:t>
            </a: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AEF0E3EC-6F82-7197-650C-901B4575841A}"/>
              </a:ext>
            </a:extLst>
          </p:cNvPr>
          <p:cNvSpPr/>
          <p:nvPr/>
        </p:nvSpPr>
        <p:spPr>
          <a:xfrm>
            <a:off x="7892425" y="2555200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094113DE-3052-978C-52A7-F3B5673CD008}"/>
              </a:ext>
            </a:extLst>
          </p:cNvPr>
          <p:cNvSpPr/>
          <p:nvPr/>
        </p:nvSpPr>
        <p:spPr>
          <a:xfrm>
            <a:off x="9692945" y="2555200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415C1BB-E079-CE74-B889-99A7F8952302}"/>
              </a:ext>
            </a:extLst>
          </p:cNvPr>
          <p:cNvSpPr/>
          <p:nvPr/>
        </p:nvSpPr>
        <p:spPr>
          <a:xfrm>
            <a:off x="7742029" y="3913981"/>
            <a:ext cx="1735305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表：结果提取</a:t>
            </a:r>
          </a:p>
        </p:txBody>
      </p:sp>
      <p:graphicFrame>
        <p:nvGraphicFramePr>
          <p:cNvPr id="24" name="表格 24">
            <a:extLst>
              <a:ext uri="{FF2B5EF4-FFF2-40B4-BE49-F238E27FC236}">
                <a16:creationId xmlns:a16="http://schemas.microsoft.com/office/drawing/2014/main" id="{00FB7E21-FAE1-3EF2-5466-2524CF5A3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00000845"/>
              </p:ext>
            </p:extLst>
          </p:nvPr>
        </p:nvGraphicFramePr>
        <p:xfrm>
          <a:off x="5759026" y="4339807"/>
          <a:ext cx="6187391" cy="1914058"/>
        </p:xfrm>
        <a:graphic>
          <a:graphicData uri="http://schemas.openxmlformats.org/drawingml/2006/table">
            <a:tbl>
              <a:tblPr bandRow="1">
                <a:tableStyleId>{BDBED569-4797-4DF1-A0F4-6AAB3CD982D8}</a:tableStyleId>
              </a:tblPr>
              <a:tblGrid>
                <a:gridCol w="1924585">
                  <a:extLst>
                    <a:ext uri="{9D8B030D-6E8A-4147-A177-3AD203B41FA5}">
                      <a16:colId xmlns:a16="http://schemas.microsoft.com/office/drawing/2014/main" val="671170254"/>
                    </a:ext>
                  </a:extLst>
                </a:gridCol>
                <a:gridCol w="1567490">
                  <a:extLst>
                    <a:ext uri="{9D8B030D-6E8A-4147-A177-3AD203B41FA5}">
                      <a16:colId xmlns:a16="http://schemas.microsoft.com/office/drawing/2014/main" val="1734589660"/>
                    </a:ext>
                  </a:extLst>
                </a:gridCol>
                <a:gridCol w="2695316">
                  <a:extLst>
                    <a:ext uri="{9D8B030D-6E8A-4147-A177-3AD203B41FA5}">
                      <a16:colId xmlns:a16="http://schemas.microsoft.com/office/drawing/2014/main" val="37523454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结果列表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结果数值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评估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57762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抱杆最大应力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66.64MPa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3.53&gt;2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12713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最大整体位移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15.61mm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15.61&lt;20mm,</a:t>
                      </a:r>
                      <a:r>
                        <a:rPr lang="zh-CN" altLang="en-US" dirty="0"/>
                        <a:t>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3360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外拉绳最大拉力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20748.6N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2.32&gt;1.5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12115"/>
                  </a:ext>
                </a:extLst>
              </a:tr>
              <a:tr h="45101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承托绳最大拉力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28618.2N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1.68&gt;1.5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621817"/>
                  </a:ext>
                </a:extLst>
              </a:tr>
            </a:tbl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9C76C16F-12A2-473B-D45A-6F3161229F64}"/>
              </a:ext>
            </a:extLst>
          </p:cNvPr>
          <p:cNvSpPr/>
          <p:nvPr/>
        </p:nvSpPr>
        <p:spPr>
          <a:xfrm>
            <a:off x="5833975" y="3083647"/>
            <a:ext cx="5536942" cy="623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钢丝绳的承载能力，保守考虑取值为</a:t>
            </a:r>
            <a:r>
              <a:rPr lang="en-US" altLang="zh-CN" dirty="0"/>
              <a:t>4.91t</a:t>
            </a:r>
            <a:r>
              <a:rPr lang="zh-CN" altLang="en-US" dirty="0"/>
              <a:t>，折算为力值为</a:t>
            </a:r>
            <a:r>
              <a:rPr lang="en-US" altLang="zh-CN" dirty="0"/>
              <a:t>F=4.91X1000X9.806=48147.46N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8A44E6A-0D3A-2AD7-EB51-AF67D9A3C69F}"/>
              </a:ext>
            </a:extLst>
          </p:cNvPr>
          <p:cNvSpPr/>
          <p:nvPr/>
        </p:nvSpPr>
        <p:spPr>
          <a:xfrm>
            <a:off x="6084251" y="6310359"/>
            <a:ext cx="5536942" cy="47643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b="1" dirty="0"/>
              <a:t>综合评估，该设备满足吊装</a:t>
            </a:r>
            <a:r>
              <a:rPr lang="en-US" altLang="zh-CN" b="1" dirty="0"/>
              <a:t>1000kg</a:t>
            </a:r>
            <a:r>
              <a:rPr lang="zh-CN" altLang="en-US" b="1" dirty="0"/>
              <a:t>吊物的工程需求。</a:t>
            </a:r>
          </a:p>
        </p:txBody>
      </p:sp>
    </p:spTree>
    <p:extLst>
      <p:ext uri="{BB962C8B-B14F-4D97-AF65-F5344CB8AC3E}">
        <p14:creationId xmlns:p14="http://schemas.microsoft.com/office/powerpoint/2010/main" val="657722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实验八：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 </a:t>
            </a:r>
            <a:r>
              <a:rPr lang="en-US" altLang="zh-CN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实操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3A5881-B7FE-4D41-ACE4-25E4E5E47414}"/>
              </a:ext>
            </a:extLst>
          </p:cNvPr>
          <p:cNvSpPr txBox="1"/>
          <p:nvPr/>
        </p:nvSpPr>
        <p:spPr>
          <a:xfrm>
            <a:off x="3099394" y="1139981"/>
            <a:ext cx="4895094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使用仿真</a:t>
            </a:r>
            <a:r>
              <a:rPr lang="en-US" altLang="zh-CN" sz="1800" kern="100" dirty="0">
                <a:effectLst/>
              </a:rPr>
              <a:t>APP</a:t>
            </a:r>
            <a:r>
              <a:rPr lang="zh-CN" altLang="zh-CN" sz="1800" kern="100" dirty="0">
                <a:effectLst/>
              </a:rPr>
              <a:t>解决工程实际问题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13A37B-E71C-553C-9231-143B3AA3EC4F}"/>
              </a:ext>
            </a:extLst>
          </p:cNvPr>
          <p:cNvSpPr/>
          <p:nvPr/>
        </p:nvSpPr>
        <p:spPr>
          <a:xfrm>
            <a:off x="70792" y="1581833"/>
            <a:ext cx="1422728" cy="5060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工程问题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CFF0AA-2D64-0A0A-F8DC-7DB4230F6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92" y="2950304"/>
            <a:ext cx="2194010" cy="3431201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CA0F3F8-1F65-62BC-E62C-E96E378A30DD}"/>
              </a:ext>
            </a:extLst>
          </p:cNvPr>
          <p:cNvSpPr txBox="1"/>
          <p:nvPr/>
        </p:nvSpPr>
        <p:spPr>
          <a:xfrm>
            <a:off x="125783" y="2323122"/>
            <a:ext cx="2735474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1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：参数表单设置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18D58A8-1A73-77E8-B6B9-A39696E2D0AB}"/>
              </a:ext>
            </a:extLst>
          </p:cNvPr>
          <p:cNvSpPr txBox="1"/>
          <p:nvPr/>
        </p:nvSpPr>
        <p:spPr>
          <a:xfrm>
            <a:off x="5546941" y="1823884"/>
            <a:ext cx="4247509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2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APP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计算、结果提取及评估</a:t>
            </a:r>
            <a:endParaRPr lang="en-US" altLang="zh-CN" sz="1800" dirty="0">
              <a:solidFill>
                <a:schemeClr val="tx1"/>
              </a:solidFill>
              <a:sym typeface="Helvetica Light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AF1E2AC0-0BEF-98A8-74E4-729DB3D3EDF0}"/>
              </a:ext>
            </a:extLst>
          </p:cNvPr>
          <p:cNvSpPr/>
          <p:nvPr/>
        </p:nvSpPr>
        <p:spPr>
          <a:xfrm>
            <a:off x="6598763" y="2308868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生成几何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AB590AA4-C665-5B03-B5CB-95F9CE91DF52}"/>
              </a:ext>
            </a:extLst>
          </p:cNvPr>
          <p:cNvSpPr/>
          <p:nvPr/>
        </p:nvSpPr>
        <p:spPr>
          <a:xfrm>
            <a:off x="8436990" y="2308867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生成网格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70752CF1-33F9-02FF-62EB-DD58BDBB223B}"/>
              </a:ext>
            </a:extLst>
          </p:cNvPr>
          <p:cNvSpPr/>
          <p:nvPr/>
        </p:nvSpPr>
        <p:spPr>
          <a:xfrm>
            <a:off x="10275218" y="2308867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计算</a:t>
            </a: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AEF0E3EC-6F82-7197-650C-901B4575841A}"/>
              </a:ext>
            </a:extLst>
          </p:cNvPr>
          <p:cNvSpPr/>
          <p:nvPr/>
        </p:nvSpPr>
        <p:spPr>
          <a:xfrm>
            <a:off x="7993930" y="2356973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094113DE-3052-978C-52A7-F3B5673CD008}"/>
              </a:ext>
            </a:extLst>
          </p:cNvPr>
          <p:cNvSpPr/>
          <p:nvPr/>
        </p:nvSpPr>
        <p:spPr>
          <a:xfrm>
            <a:off x="9794450" y="2356973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415C1BB-E079-CE74-B889-99A7F8952302}"/>
              </a:ext>
            </a:extLst>
          </p:cNvPr>
          <p:cNvSpPr/>
          <p:nvPr/>
        </p:nvSpPr>
        <p:spPr>
          <a:xfrm>
            <a:off x="7822156" y="3573255"/>
            <a:ext cx="1735305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表：结果提取</a:t>
            </a:r>
          </a:p>
        </p:txBody>
      </p:sp>
      <p:graphicFrame>
        <p:nvGraphicFramePr>
          <p:cNvPr id="24" name="表格 24">
            <a:extLst>
              <a:ext uri="{FF2B5EF4-FFF2-40B4-BE49-F238E27FC236}">
                <a16:creationId xmlns:a16="http://schemas.microsoft.com/office/drawing/2014/main" id="{00FB7E21-FAE1-3EF2-5466-2524CF5A3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321491"/>
              </p:ext>
            </p:extLst>
          </p:nvPr>
        </p:nvGraphicFramePr>
        <p:xfrm>
          <a:off x="5637230" y="4092073"/>
          <a:ext cx="6287677" cy="1914058"/>
        </p:xfrm>
        <a:graphic>
          <a:graphicData uri="http://schemas.openxmlformats.org/drawingml/2006/table">
            <a:tbl>
              <a:tblPr bandRow="1">
                <a:tableStyleId>{BDBED569-4797-4DF1-A0F4-6AAB3CD982D8}</a:tableStyleId>
              </a:tblPr>
              <a:tblGrid>
                <a:gridCol w="1955779">
                  <a:extLst>
                    <a:ext uri="{9D8B030D-6E8A-4147-A177-3AD203B41FA5}">
                      <a16:colId xmlns:a16="http://schemas.microsoft.com/office/drawing/2014/main" val="671170254"/>
                    </a:ext>
                  </a:extLst>
                </a:gridCol>
                <a:gridCol w="1466150">
                  <a:extLst>
                    <a:ext uri="{9D8B030D-6E8A-4147-A177-3AD203B41FA5}">
                      <a16:colId xmlns:a16="http://schemas.microsoft.com/office/drawing/2014/main" val="1734589660"/>
                    </a:ext>
                  </a:extLst>
                </a:gridCol>
                <a:gridCol w="2865748">
                  <a:extLst>
                    <a:ext uri="{9D8B030D-6E8A-4147-A177-3AD203B41FA5}">
                      <a16:colId xmlns:a16="http://schemas.microsoft.com/office/drawing/2014/main" val="37523454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结果列表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结果数值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评估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57762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抱杆最大应力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72.02MPa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3.26&gt;2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12713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最大整体位移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17.65mm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17.65&lt;20mm,</a:t>
                      </a:r>
                      <a:r>
                        <a:rPr lang="zh-CN" altLang="en-US" dirty="0"/>
                        <a:t>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3360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外拉绳最大拉力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24434.3N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1.97&gt;1.5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12115"/>
                  </a:ext>
                </a:extLst>
              </a:tr>
              <a:tr h="45101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承托绳最大拉力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32413.5N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1.49&lt;1.5</a:t>
                      </a:r>
                      <a:r>
                        <a:rPr lang="zh-CN" altLang="en-US" dirty="0"/>
                        <a:t>，不满足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621817"/>
                  </a:ext>
                </a:extLst>
              </a:tr>
            </a:tbl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9C76C16F-12A2-473B-D45A-6F3161229F64}"/>
              </a:ext>
            </a:extLst>
          </p:cNvPr>
          <p:cNvSpPr/>
          <p:nvPr/>
        </p:nvSpPr>
        <p:spPr>
          <a:xfrm>
            <a:off x="5831784" y="2800658"/>
            <a:ext cx="5536942" cy="623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钢丝绳的承载能力，保守考虑取值为</a:t>
            </a:r>
            <a:r>
              <a:rPr lang="en-US" altLang="zh-CN" dirty="0"/>
              <a:t>4.91t</a:t>
            </a:r>
            <a:r>
              <a:rPr lang="zh-CN" altLang="en-US" dirty="0"/>
              <a:t>，折算为力值为</a:t>
            </a:r>
            <a:r>
              <a:rPr lang="en-US" altLang="zh-CN" dirty="0"/>
              <a:t>F=4.91X1000X9.806=48147.46N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8A44E6A-0D3A-2AD7-EB51-AF67D9A3C69F}"/>
              </a:ext>
            </a:extLst>
          </p:cNvPr>
          <p:cNvSpPr/>
          <p:nvPr/>
        </p:nvSpPr>
        <p:spPr>
          <a:xfrm>
            <a:off x="6096000" y="6138610"/>
            <a:ext cx="5678078" cy="62311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b="1" dirty="0"/>
              <a:t>综合评估，该设备不满足吊装</a:t>
            </a:r>
            <a:r>
              <a:rPr lang="en-US" altLang="zh-CN" b="1" dirty="0"/>
              <a:t>2000kg</a:t>
            </a:r>
            <a:r>
              <a:rPr lang="zh-CN" altLang="en-US" b="1" dirty="0"/>
              <a:t>吊物的工程需求，需要更改参数设置。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1F4371F-7126-5E37-13C9-C4DE797B4B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64802" y="2979362"/>
            <a:ext cx="3183319" cy="343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197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实验八：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 </a:t>
            </a:r>
            <a:r>
              <a:rPr lang="en-US" altLang="zh-CN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实操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3A5881-B7FE-4D41-ACE4-25E4E5E47414}"/>
              </a:ext>
            </a:extLst>
          </p:cNvPr>
          <p:cNvSpPr txBox="1"/>
          <p:nvPr/>
        </p:nvSpPr>
        <p:spPr>
          <a:xfrm>
            <a:off x="3099394" y="1139981"/>
            <a:ext cx="4895094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使用仿真</a:t>
            </a:r>
            <a:r>
              <a:rPr lang="en-US" altLang="zh-CN" sz="1800" kern="100" dirty="0">
                <a:effectLst/>
              </a:rPr>
              <a:t>APP</a:t>
            </a:r>
            <a:r>
              <a:rPr lang="zh-CN" altLang="zh-CN" sz="1800" kern="100" dirty="0">
                <a:effectLst/>
              </a:rPr>
              <a:t>解决工程实际问题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5513A37B-E71C-553C-9231-143B3AA3EC4F}"/>
              </a:ext>
            </a:extLst>
          </p:cNvPr>
          <p:cNvSpPr/>
          <p:nvPr/>
        </p:nvSpPr>
        <p:spPr>
          <a:xfrm>
            <a:off x="70792" y="1509313"/>
            <a:ext cx="1422728" cy="506048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dirty="0"/>
              <a:t>工程问题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6CFF0AA-2D64-0A0A-F8DC-7DB4230F69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37" y="3585130"/>
            <a:ext cx="2040812" cy="319161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FCA0F3F8-1F65-62BC-E62C-E96E378A30DD}"/>
              </a:ext>
            </a:extLst>
          </p:cNvPr>
          <p:cNvSpPr txBox="1"/>
          <p:nvPr/>
        </p:nvSpPr>
        <p:spPr>
          <a:xfrm>
            <a:off x="66237" y="3059668"/>
            <a:ext cx="2735474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1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：参数表单设置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118D58A8-1A73-77E8-B6B9-A39696E2D0AB}"/>
              </a:ext>
            </a:extLst>
          </p:cNvPr>
          <p:cNvSpPr txBox="1"/>
          <p:nvPr/>
        </p:nvSpPr>
        <p:spPr>
          <a:xfrm>
            <a:off x="5562193" y="1675020"/>
            <a:ext cx="3742063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步骤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2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：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APP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计算、结果提取及评估</a:t>
            </a:r>
            <a:endParaRPr lang="en-US" altLang="zh-CN" sz="1800" dirty="0">
              <a:solidFill>
                <a:schemeClr val="tx1"/>
              </a:solidFill>
              <a:sym typeface="Helvetica Light"/>
            </a:endParaRPr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AF1E2AC0-0BEF-98A8-74E4-729DB3D3EDF0}"/>
              </a:ext>
            </a:extLst>
          </p:cNvPr>
          <p:cNvSpPr/>
          <p:nvPr/>
        </p:nvSpPr>
        <p:spPr>
          <a:xfrm>
            <a:off x="6495067" y="2097174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生成几何</a:t>
            </a:r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AB590AA4-C665-5B03-B5CB-95F9CE91DF52}"/>
              </a:ext>
            </a:extLst>
          </p:cNvPr>
          <p:cNvSpPr/>
          <p:nvPr/>
        </p:nvSpPr>
        <p:spPr>
          <a:xfrm>
            <a:off x="8333294" y="2097173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生成网格</a:t>
            </a:r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70752CF1-33F9-02FF-62EB-DD58BDBB223B}"/>
              </a:ext>
            </a:extLst>
          </p:cNvPr>
          <p:cNvSpPr/>
          <p:nvPr/>
        </p:nvSpPr>
        <p:spPr>
          <a:xfrm>
            <a:off x="10171522" y="2097173"/>
            <a:ext cx="1197204" cy="369332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计算</a:t>
            </a:r>
          </a:p>
        </p:txBody>
      </p:sp>
      <p:sp>
        <p:nvSpPr>
          <p:cNvPr id="20" name="箭头: 右 19">
            <a:extLst>
              <a:ext uri="{FF2B5EF4-FFF2-40B4-BE49-F238E27FC236}">
                <a16:creationId xmlns:a16="http://schemas.microsoft.com/office/drawing/2014/main" id="{AEF0E3EC-6F82-7197-650C-901B4575841A}"/>
              </a:ext>
            </a:extLst>
          </p:cNvPr>
          <p:cNvSpPr/>
          <p:nvPr/>
        </p:nvSpPr>
        <p:spPr>
          <a:xfrm>
            <a:off x="7890234" y="2145279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箭头: 右 20">
            <a:extLst>
              <a:ext uri="{FF2B5EF4-FFF2-40B4-BE49-F238E27FC236}">
                <a16:creationId xmlns:a16="http://schemas.microsoft.com/office/drawing/2014/main" id="{094113DE-3052-978C-52A7-F3B5673CD008}"/>
              </a:ext>
            </a:extLst>
          </p:cNvPr>
          <p:cNvSpPr/>
          <p:nvPr/>
        </p:nvSpPr>
        <p:spPr>
          <a:xfrm>
            <a:off x="9690754" y="2145279"/>
            <a:ext cx="263250" cy="2731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3415C1BB-E079-CE74-B889-99A7F8952302}"/>
              </a:ext>
            </a:extLst>
          </p:cNvPr>
          <p:cNvSpPr/>
          <p:nvPr/>
        </p:nvSpPr>
        <p:spPr>
          <a:xfrm>
            <a:off x="7795193" y="3971799"/>
            <a:ext cx="1735305" cy="3693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/>
              <a:t>表：结果提取</a:t>
            </a:r>
          </a:p>
        </p:txBody>
      </p:sp>
      <p:graphicFrame>
        <p:nvGraphicFramePr>
          <p:cNvPr id="24" name="表格 24">
            <a:extLst>
              <a:ext uri="{FF2B5EF4-FFF2-40B4-BE49-F238E27FC236}">
                <a16:creationId xmlns:a16="http://schemas.microsoft.com/office/drawing/2014/main" id="{00FB7E21-FAE1-3EF2-5466-2524CF5A3B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5578724"/>
              </p:ext>
            </p:extLst>
          </p:nvPr>
        </p:nvGraphicFramePr>
        <p:xfrm>
          <a:off x="5627803" y="4409682"/>
          <a:ext cx="6287677" cy="1914058"/>
        </p:xfrm>
        <a:graphic>
          <a:graphicData uri="http://schemas.openxmlformats.org/drawingml/2006/table">
            <a:tbl>
              <a:tblPr bandRow="1">
                <a:tableStyleId>{BDBED569-4797-4DF1-A0F4-6AAB3CD982D8}</a:tableStyleId>
              </a:tblPr>
              <a:tblGrid>
                <a:gridCol w="1955779">
                  <a:extLst>
                    <a:ext uri="{9D8B030D-6E8A-4147-A177-3AD203B41FA5}">
                      <a16:colId xmlns:a16="http://schemas.microsoft.com/office/drawing/2014/main" val="671170254"/>
                    </a:ext>
                  </a:extLst>
                </a:gridCol>
                <a:gridCol w="1466150">
                  <a:extLst>
                    <a:ext uri="{9D8B030D-6E8A-4147-A177-3AD203B41FA5}">
                      <a16:colId xmlns:a16="http://schemas.microsoft.com/office/drawing/2014/main" val="1734589660"/>
                    </a:ext>
                  </a:extLst>
                </a:gridCol>
                <a:gridCol w="2865748">
                  <a:extLst>
                    <a:ext uri="{9D8B030D-6E8A-4147-A177-3AD203B41FA5}">
                      <a16:colId xmlns:a16="http://schemas.microsoft.com/office/drawing/2014/main" val="3752345409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结果列表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结果数值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b="1" dirty="0"/>
                        <a:t>评估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457762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抱杆最大应力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72.51MPa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3.24&gt;2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7127139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最大整体位移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17.69mm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17.69&lt;20mm,</a:t>
                      </a:r>
                      <a:r>
                        <a:rPr lang="zh-CN" altLang="en-US" dirty="0"/>
                        <a:t>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33601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外拉绳最大拉力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23842.9N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2.02&gt;1.5</a:t>
                      </a:r>
                      <a:r>
                        <a:rPr lang="zh-CN" altLang="en-US" dirty="0"/>
                        <a:t>，满足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12115"/>
                  </a:ext>
                </a:extLst>
              </a:tr>
              <a:tr h="451018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承托绳最大拉力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33497.0N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/>
                        <a:t>安全系数</a:t>
                      </a:r>
                      <a:r>
                        <a:rPr lang="en-US" altLang="zh-CN" dirty="0"/>
                        <a:t>1.67&lt;1.5</a:t>
                      </a:r>
                      <a:r>
                        <a:rPr lang="zh-CN" altLang="en-US" dirty="0"/>
                        <a:t>，不满足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3621817"/>
                  </a:ext>
                </a:extLst>
              </a:tr>
            </a:tbl>
          </a:graphicData>
        </a:graphic>
      </p:graphicFrame>
      <p:sp>
        <p:nvSpPr>
          <p:cNvPr id="25" name="矩形 24">
            <a:extLst>
              <a:ext uri="{FF2B5EF4-FFF2-40B4-BE49-F238E27FC236}">
                <a16:creationId xmlns:a16="http://schemas.microsoft.com/office/drawing/2014/main" id="{9C76C16F-12A2-473B-D45A-6F3161229F64}"/>
              </a:ext>
            </a:extLst>
          </p:cNvPr>
          <p:cNvSpPr/>
          <p:nvPr/>
        </p:nvSpPr>
        <p:spPr>
          <a:xfrm>
            <a:off x="5921337" y="2584106"/>
            <a:ext cx="5536942" cy="623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外拉绳的承载能力，保守考虑取值为</a:t>
            </a:r>
            <a:r>
              <a:rPr lang="en-US" altLang="zh-CN" dirty="0"/>
              <a:t>4.91t</a:t>
            </a:r>
            <a:r>
              <a:rPr lang="zh-CN" altLang="en-US" dirty="0"/>
              <a:t>，折算为力值为</a:t>
            </a:r>
            <a:r>
              <a:rPr lang="en-US" altLang="zh-CN" dirty="0"/>
              <a:t>F=4.91X1000X9.806=48147.46N</a:t>
            </a:r>
            <a:endParaRPr lang="zh-CN" altLang="en-US" dirty="0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E8A44E6A-0D3A-2AD7-EB51-AF67D9A3C69F}"/>
              </a:ext>
            </a:extLst>
          </p:cNvPr>
          <p:cNvSpPr/>
          <p:nvPr/>
        </p:nvSpPr>
        <p:spPr>
          <a:xfrm>
            <a:off x="6255796" y="6340409"/>
            <a:ext cx="4688917" cy="43633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zh-CN" altLang="en-US" b="1" dirty="0"/>
              <a:t>综合评估，更改参数后，结构满足工程需求。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13D828B-B259-8730-68C5-369F8FF445F4}"/>
              </a:ext>
            </a:extLst>
          </p:cNvPr>
          <p:cNvSpPr txBox="1"/>
          <p:nvPr/>
        </p:nvSpPr>
        <p:spPr>
          <a:xfrm>
            <a:off x="-18135" y="2150673"/>
            <a:ext cx="5225593" cy="9233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 marR="0" lvl="0" indent="0" algn="ctr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kern="100" cap="none" spc="0" normalizeH="0" baseline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pPr algn="just"/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由于仅有承托绳的安全系数没有达到工程要求，因此可以增大安全绳的半径来满足。选用直径</a:t>
            </a:r>
            <a:r>
              <a:rPr lang="en-US" altLang="zh-CN" sz="1800" dirty="0">
                <a:solidFill>
                  <a:schemeClr val="tx1"/>
                </a:solidFill>
                <a:sym typeface="Helvetica Light"/>
              </a:rPr>
              <a:t>34.5mm</a:t>
            </a:r>
            <a:r>
              <a:rPr lang="zh-CN" altLang="en-US" sz="1800" dirty="0">
                <a:solidFill>
                  <a:schemeClr val="tx1"/>
                </a:solidFill>
                <a:sym typeface="Helvetica Light"/>
              </a:rPr>
              <a:t>的钢丝绳。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FA7C305-741F-BB28-0B86-8AF26FDEF1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7049" y="3585130"/>
            <a:ext cx="2946036" cy="3167305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63AB07E5-4657-7140-CB3D-BAE866B72CD8}"/>
              </a:ext>
            </a:extLst>
          </p:cNvPr>
          <p:cNvSpPr/>
          <p:nvPr/>
        </p:nvSpPr>
        <p:spPr>
          <a:xfrm>
            <a:off x="5921337" y="3332018"/>
            <a:ext cx="5536942" cy="62311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dirty="0"/>
              <a:t>承托绳的承载能力，保守考虑取值为</a:t>
            </a:r>
            <a:r>
              <a:rPr lang="en-US" altLang="zh-CN" dirty="0"/>
              <a:t>5.70t</a:t>
            </a:r>
            <a:r>
              <a:rPr lang="zh-CN" altLang="en-US" dirty="0"/>
              <a:t>，折算为力值为</a:t>
            </a:r>
            <a:r>
              <a:rPr lang="en-US" altLang="zh-CN" dirty="0"/>
              <a:t>F=5.70X1000X9.806=55992.26N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1635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实验八：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 </a:t>
            </a:r>
            <a:r>
              <a:rPr lang="en-US" altLang="zh-CN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实操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43A5881-B7FE-4D41-ACE4-25E4E5E47414}"/>
              </a:ext>
            </a:extLst>
          </p:cNvPr>
          <p:cNvSpPr txBox="1"/>
          <p:nvPr/>
        </p:nvSpPr>
        <p:spPr>
          <a:xfrm>
            <a:off x="3099394" y="1139981"/>
            <a:ext cx="4895094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使用仿真</a:t>
            </a:r>
            <a:r>
              <a:rPr lang="en-US" altLang="zh-CN" sz="1800" kern="100" dirty="0">
                <a:effectLst/>
              </a:rPr>
              <a:t>APP</a:t>
            </a:r>
            <a:r>
              <a:rPr lang="zh-CN" altLang="zh-CN" sz="1800" kern="100" dirty="0">
                <a:effectLst/>
              </a:rPr>
              <a:t>解决工程实际问题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BA5E117D-5045-28AC-DEC3-42EFCBEBD72C}"/>
              </a:ext>
            </a:extLst>
          </p:cNvPr>
          <p:cNvSpPr/>
          <p:nvPr/>
        </p:nvSpPr>
        <p:spPr>
          <a:xfrm>
            <a:off x="135877" y="1685561"/>
            <a:ext cx="11789029" cy="1524229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3200" b="1" dirty="0">
                <a:solidFill>
                  <a:srgbClr val="C00000"/>
                </a:solidFill>
              </a:rPr>
              <a:t>思考？</a:t>
            </a:r>
            <a:endParaRPr lang="en-US" altLang="zh-CN" sz="3200" b="1" dirty="0">
              <a:solidFill>
                <a:srgbClr val="C00000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、假如抱杆的安全系数不满足要求，需要调整哪些参数来增强结构，从而满足工程需求呢？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、假如整体位移结果超出规范标准，需要调整哪些参数来增强结构，从而满足工程需求呢？</a:t>
            </a:r>
            <a:endParaRPr lang="en-US" altLang="zh-CN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CAE26D4A-5637-F7A4-6C0C-03B0758E43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6387586"/>
              </p:ext>
            </p:extLst>
          </p:nvPr>
        </p:nvGraphicFramePr>
        <p:xfrm>
          <a:off x="699213" y="4027317"/>
          <a:ext cx="10197556" cy="21336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6450">
                  <a:extLst>
                    <a:ext uri="{9D8B030D-6E8A-4147-A177-3AD203B41FA5}">
                      <a16:colId xmlns:a16="http://schemas.microsoft.com/office/drawing/2014/main" val="4018309756"/>
                    </a:ext>
                  </a:extLst>
                </a:gridCol>
                <a:gridCol w="2254247">
                  <a:extLst>
                    <a:ext uri="{9D8B030D-6E8A-4147-A177-3AD203B41FA5}">
                      <a16:colId xmlns:a16="http://schemas.microsoft.com/office/drawing/2014/main" val="2547761151"/>
                    </a:ext>
                  </a:extLst>
                </a:gridCol>
                <a:gridCol w="3053523">
                  <a:extLst>
                    <a:ext uri="{9D8B030D-6E8A-4147-A177-3AD203B41FA5}">
                      <a16:colId xmlns:a16="http://schemas.microsoft.com/office/drawing/2014/main" val="2894885322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3623772420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41609611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项次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项目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要求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配分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得分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0537148"/>
                  </a:ext>
                </a:extLst>
              </a:tr>
              <a:tr h="27241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altLang="zh-CN" sz="2000" kern="100" dirty="0">
                          <a:effectLst/>
                        </a:rPr>
                        <a:t>APP</a:t>
                      </a:r>
                      <a:r>
                        <a:rPr lang="zh-CN" altLang="en-US" sz="2000" kern="100" dirty="0">
                          <a:effectLst/>
                        </a:rPr>
                        <a:t>使用流程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5258995"/>
                  </a:ext>
                </a:extLst>
              </a:tr>
              <a:tr h="2717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熟练程度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7250498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altLang="zh-CN" sz="2000" kern="100" dirty="0">
                          <a:effectLst/>
                        </a:rPr>
                        <a:t>APP</a:t>
                      </a:r>
                      <a:r>
                        <a:rPr lang="zh-CN" altLang="en-US" sz="2000" kern="100" dirty="0">
                          <a:effectLst/>
                        </a:rPr>
                        <a:t>参数调整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7146466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1163561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altLang="zh-CN" sz="2000" kern="100" dirty="0">
                          <a:effectLst/>
                        </a:rPr>
                        <a:t>APP</a:t>
                      </a:r>
                      <a:r>
                        <a:rPr lang="zh-CN" altLang="en-US" sz="2000" kern="100" dirty="0">
                          <a:effectLst/>
                        </a:rPr>
                        <a:t>结果提取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完成程度与效果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7913829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5364753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9B21ED0C-336C-257F-3C56-A67A3A34A207}"/>
              </a:ext>
            </a:extLst>
          </p:cNvPr>
          <p:cNvSpPr txBox="1"/>
          <p:nvPr/>
        </p:nvSpPr>
        <p:spPr>
          <a:xfrm>
            <a:off x="5025367" y="3273421"/>
            <a:ext cx="2319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操作考评表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9342440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theme/theme1.xml><?xml version="1.0" encoding="utf-8"?>
<a:theme xmlns:a="http://schemas.openxmlformats.org/drawingml/2006/main" name="幻灯片标题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62B9B85-287A-4515-8CBC-A63BB9A58972}">
  <we:reference id="wa104380526" version="1.1.0.0" store="zh-CN" storeType="OMEX"/>
  <we:alternateReferences>
    <we:reference id="WA104380526" version="1.1.0.0" store="WA10438052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4223</TotalTime>
  <Words>750</Words>
  <Application>Microsoft Office PowerPoint</Application>
  <PresentationFormat>宽屏</PresentationFormat>
  <Paragraphs>130</Paragraphs>
  <Slides>5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等线</vt:lpstr>
      <vt:lpstr>微软雅黑</vt:lpstr>
      <vt:lpstr>Arial</vt:lpstr>
      <vt:lpstr>Calibri</vt:lpstr>
      <vt:lpstr>Ebrima</vt:lpstr>
      <vt:lpstr>幻灯片标题页</vt:lpstr>
      <vt:lpstr>1_Office 主题​​</vt:lpstr>
      <vt:lpstr>实验八：塔身吊装- APP实操</vt:lpstr>
      <vt:lpstr>实验八：塔身吊装- APP实操</vt:lpstr>
      <vt:lpstr>实验八：塔身吊装- APP实操</vt:lpstr>
      <vt:lpstr>实验八：塔身吊装- APP实操</vt:lpstr>
      <vt:lpstr>实验八：塔身吊装- APP实操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DX业务规划</dc:title>
  <dc:creator>xin.bai2022@outlook.com</dc:creator>
  <cp:lastModifiedBy>254716465@qq.com</cp:lastModifiedBy>
  <cp:revision>89</cp:revision>
  <dcterms:created xsi:type="dcterms:W3CDTF">2022-11-18T02:37:43Z</dcterms:created>
  <dcterms:modified xsi:type="dcterms:W3CDTF">2023-04-12T03:27:08Z</dcterms:modified>
</cp:coreProperties>
</file>

<file path=docProps/thumbnail.jpeg>
</file>